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5" r:id="rId2"/>
    <p:sldId id="288" r:id="rId3"/>
    <p:sldId id="289" r:id="rId4"/>
    <p:sldId id="259" r:id="rId5"/>
    <p:sldId id="258" r:id="rId6"/>
    <p:sldId id="270" r:id="rId7"/>
    <p:sldId id="284" r:id="rId8"/>
    <p:sldId id="276" r:id="rId9"/>
    <p:sldId id="309" r:id="rId10"/>
    <p:sldId id="272" r:id="rId11"/>
    <p:sldId id="290" r:id="rId12"/>
    <p:sldId id="295" r:id="rId13"/>
    <p:sldId id="296" r:id="rId14"/>
    <p:sldId id="291" r:id="rId15"/>
    <p:sldId id="265" r:id="rId16"/>
    <p:sldId id="299" r:id="rId17"/>
    <p:sldId id="300" r:id="rId18"/>
    <p:sldId id="311" r:id="rId19"/>
    <p:sldId id="307" r:id="rId20"/>
    <p:sldId id="303" r:id="rId21"/>
    <p:sldId id="266" r:id="rId22"/>
    <p:sldId id="294" r:id="rId23"/>
    <p:sldId id="292" r:id="rId24"/>
    <p:sldId id="297" r:id="rId25"/>
    <p:sldId id="306" r:id="rId26"/>
    <p:sldId id="282" r:id="rId27"/>
    <p:sldId id="304" r:id="rId28"/>
    <p:sldId id="310" r:id="rId29"/>
    <p:sldId id="283" r:id="rId30"/>
    <p:sldId id="285" r:id="rId31"/>
    <p:sldId id="312" r:id="rId32"/>
    <p:sldId id="287" r:id="rId3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7F5A8-AC34-4729-AB7F-3E26456018B3}" type="datetimeFigureOut">
              <a:rPr lang="cs-CZ" smtClean="0"/>
              <a:pPr/>
              <a:t>17.5.2017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E08E-B643-4506-ABE1-BE0A0FA2BE6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http://msdn.microsoft.com/en-us/library/office/aa140038(v=office.10).aspx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E08E-B643-4506-ABE1-BE0A0FA2BE60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54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CAF6B-9391-46BA-B651-23A70936BA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9CDB9-955C-4C7A-B4A1-EAF67AA79B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F9C72-D1D4-422F-A62B-DA699D3FF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E3CAD-8F63-435E-8B66-E0C1574FE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CBF45-565C-4251-810E-62B1A9306E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0EC-468C-4F4C-8CEB-9266727774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B428D-7FD6-4CFA-A52B-575BB1B992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9859-76A1-4BAB-9381-42AC6809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687B-B90E-46E8-9A39-5DEDDAE14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E350A-7CC6-42D5-B69E-0FEB850C44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C4269-01F1-45BF-9454-4BC11A5C57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7C8976-CBF8-419B-9982-BA7D55A133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en/7/73/Snowflake-schema-example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eX7pXU_ucZSvWM&amp;tbnid=XvPr-Fn-E_f-AM:&amp;ved=&amp;url=http://msdn.microsoft.com/en-us/library/office/aa140038(v=office.10).aspx&amp;ei=FeprUeeaF8WftAbFpYGgCQ&amp;bvm=bv.45175338,d.Yms&amp;psig=AFQjCNHnCRKzR1f_xOaVKD6r-GU7cSLclg&amp;ust=13661131741761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z/url?sa=i&amp;rct=j&amp;q=&amp;esrc=s&amp;frm=1&amp;source=images&amp;cd=&amp;cad=rja&amp;docid=xmgX92dhrhcZ6M&amp;tbnid=QM3CbEyPcoq9pM:&amp;ved=0CAUQjRw&amp;url=http://www.encyklopedie.ckrumlov.cz/docs/cz/mesto_histor_dolova.xml&amp;ei=siJ1UZ_6FdHjtQb6zYD4Dg&amp;bvm=bv.45512109,d.Yms&amp;psig=AFQjCNFbskG74ae12IqEQHA5OknrZyAwKQ&amp;ust=1366717480663393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714375" y="785813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Informační systémy</a:t>
            </a:r>
            <a:br>
              <a:rPr lang="cs-CZ" dirty="0" smtClean="0">
                <a:solidFill>
                  <a:srgbClr val="006B5A"/>
                </a:solidFill>
              </a:rPr>
            </a:br>
            <a:r>
              <a:rPr lang="cs-CZ" sz="3600" smtClean="0">
                <a:solidFill>
                  <a:srgbClr val="006B5A"/>
                </a:solidFill>
              </a:rPr>
              <a:t>Business </a:t>
            </a:r>
            <a:r>
              <a:rPr lang="cs-CZ" sz="3600" smtClean="0">
                <a:solidFill>
                  <a:srgbClr val="006B5A"/>
                </a:solidFill>
              </a:rPr>
              <a:t>Inteligence</a:t>
            </a:r>
            <a:endParaRPr lang="cs-CZ" sz="3600" dirty="0" smtClean="0">
              <a:solidFill>
                <a:srgbClr val="006B5A"/>
              </a:solidFill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Ing. Roman Danel, Ph.D.</a:t>
            </a:r>
          </a:p>
          <a:p>
            <a:r>
              <a:rPr lang="cs-CZ" sz="1900" smtClean="0">
                <a:hlinkClick r:id="rId2"/>
              </a:rPr>
              <a:t>roman.danel@vsb.cz</a:t>
            </a:r>
            <a:endParaRPr lang="cs-CZ" sz="1900" smtClean="0"/>
          </a:p>
          <a:p>
            <a:r>
              <a:rPr lang="cs-CZ" sz="180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smtClean="0">
                <a:solidFill>
                  <a:srgbClr val="006B5A"/>
                </a:solidFill>
              </a:rPr>
              <a:t>Hornicko – geologická fakulta</a:t>
            </a:r>
          </a:p>
        </p:txBody>
      </p:sp>
      <p:pic>
        <p:nvPicPr>
          <p:cNvPr id="2052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28600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dimenzí datového skladu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400" dirty="0" smtClean="0"/>
              <a:t>Data jsou v datovém skladu členěna do </a:t>
            </a:r>
            <a:r>
              <a:rPr lang="cs-CZ" sz="2400" b="1" dirty="0" smtClean="0">
                <a:solidFill>
                  <a:srgbClr val="0070C0"/>
                </a:solidFill>
              </a:rPr>
              <a:t>schémat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(schéma=struktura datového skladu).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Základem schématu je </a:t>
            </a:r>
            <a:r>
              <a:rPr lang="cs-CZ" sz="2400" b="1" dirty="0" smtClean="0">
                <a:solidFill>
                  <a:srgbClr val="C00000"/>
                </a:solidFill>
              </a:rPr>
              <a:t>faktová tabulka </a:t>
            </a:r>
            <a:r>
              <a:rPr lang="cs-CZ" sz="2400" dirty="0" smtClean="0">
                <a:solidFill>
                  <a:srgbClr val="C00000"/>
                </a:solidFill>
              </a:rPr>
              <a:t>- </a:t>
            </a:r>
            <a:r>
              <a:rPr lang="cs-CZ" sz="2400" dirty="0" smtClean="0"/>
              <a:t>obsahuje vlastní analyzovaná data. 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>
              <a:buFontTx/>
              <a:buNone/>
            </a:pPr>
            <a:r>
              <a:rPr lang="cs-CZ" sz="2400" dirty="0" smtClean="0"/>
              <a:t>Na faktovou tabulku jsou navázány </a:t>
            </a:r>
            <a:r>
              <a:rPr lang="cs-CZ" sz="2400" b="1" dirty="0" smtClean="0">
                <a:solidFill>
                  <a:srgbClr val="C00000"/>
                </a:solidFill>
              </a:rPr>
              <a:t>dimenze</a:t>
            </a:r>
            <a:r>
              <a:rPr lang="cs-CZ" sz="2400" dirty="0" smtClean="0">
                <a:solidFill>
                  <a:srgbClr val="00B050"/>
                </a:solidFill>
              </a:rPr>
              <a:t> -</a:t>
            </a:r>
            <a:r>
              <a:rPr lang="cs-CZ" sz="2400" dirty="0" smtClean="0"/>
              <a:t>  tabulky, obsahující seznamy hodnot sloužící ke kategorizaci a třídění.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Schémata datového skladu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Hvězda</a:t>
            </a:r>
            <a:r>
              <a:rPr lang="cs-CZ" dirty="0" smtClean="0"/>
              <a:t> – každá </a:t>
            </a:r>
            <a:r>
              <a:rPr lang="cs-CZ" dirty="0" err="1" smtClean="0"/>
              <a:t>dimenzní</a:t>
            </a:r>
            <a:r>
              <a:rPr lang="cs-CZ" dirty="0" smtClean="0"/>
              <a:t> tabulka je vázána na faktovou, kde jsou data uložena redundantně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Vločka</a:t>
            </a:r>
            <a:r>
              <a:rPr lang="cs-CZ" dirty="0" smtClean="0"/>
              <a:t> – na faktovou tabulku jsou vázány </a:t>
            </a:r>
            <a:r>
              <a:rPr lang="cs-CZ" dirty="0" err="1" smtClean="0"/>
              <a:t>dimenzní</a:t>
            </a:r>
            <a:r>
              <a:rPr lang="cs-CZ" dirty="0" smtClean="0"/>
              <a:t> tabulky na nejnižší hierarchické úrovni, ostatní </a:t>
            </a:r>
            <a:r>
              <a:rPr lang="cs-CZ" dirty="0" err="1" smtClean="0"/>
              <a:t>dimenzní</a:t>
            </a:r>
            <a:r>
              <a:rPr lang="cs-CZ" dirty="0" smtClean="0"/>
              <a:t> tabulky jsou vázány na tabulky nižší dimenze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„hvězda“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" descr="http://dwhnotes.com/wp-content/uploads/2011/12/global_star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400600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 „vločka“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File:Snowflake-schema-example.p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632848" cy="468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Údaje</a:t>
            </a:r>
          </a:p>
          <a:p>
            <a:pPr lvl="1"/>
            <a:r>
              <a:rPr lang="cs-CZ" dirty="0" smtClean="0"/>
              <a:t>Atomické</a:t>
            </a:r>
          </a:p>
          <a:p>
            <a:pPr lvl="1"/>
            <a:r>
              <a:rPr lang="cs-CZ" dirty="0" smtClean="0"/>
              <a:t>Sumární (agregované)</a:t>
            </a:r>
          </a:p>
          <a:p>
            <a:pPr lvl="1"/>
            <a:endParaRPr lang="cs-CZ" dirty="0" smtClean="0"/>
          </a:p>
          <a:p>
            <a:pPr lvl="1">
              <a:buNone/>
            </a:pPr>
            <a:r>
              <a:rPr lang="cs-CZ" dirty="0" smtClean="0"/>
              <a:t>Nemusí být normalizované.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Časový snímek dat.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OLAP analýza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0070C0"/>
                </a:solidFill>
              </a:rPr>
              <a:t>OLAP = On-line </a:t>
            </a:r>
            <a:r>
              <a:rPr lang="cs-CZ" dirty="0" err="1" smtClean="0">
                <a:solidFill>
                  <a:srgbClr val="0070C0"/>
                </a:solidFill>
              </a:rPr>
              <a:t>Analytical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Processing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C00000"/>
                </a:solidFill>
              </a:rPr>
              <a:t>Nástroj pro vícerozměrnou analýzu dat </a:t>
            </a:r>
            <a:r>
              <a:rPr lang="cs-CZ" dirty="0" smtClean="0"/>
              <a:t>nad tzv. </a:t>
            </a:r>
            <a:r>
              <a:rPr lang="cs-CZ" dirty="0" err="1" smtClean="0"/>
              <a:t>multidimenzionální</a:t>
            </a:r>
            <a:r>
              <a:rPr lang="cs-CZ" dirty="0" smtClean="0"/>
              <a:t> </a:t>
            </a:r>
            <a:r>
              <a:rPr lang="cs-CZ" b="1" dirty="0" smtClean="0"/>
              <a:t>datovou kostkou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/>
              <a:t>Sledování vybraných ukazatelů ve více rozměrech.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KOSTKA (CUBE)</a:t>
            </a:r>
          </a:p>
          <a:p>
            <a:pPr algn="ctr">
              <a:buNone/>
            </a:pPr>
            <a:r>
              <a:rPr lang="cs-CZ" dirty="0" smtClean="0"/>
              <a:t> prostor, ve kterém analyzujeme data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datové kostky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gerardnico.com/wiki/_media/database/oracle/oracle_olap_aw_cub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6984776" cy="5067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Datová kostka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://i.msdn.microsoft.com/dynimg/IC162292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064" y="1772816"/>
            <a:ext cx="5209500" cy="410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622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ÚČEL KOSTKY</a:t>
            </a:r>
          </a:p>
          <a:p>
            <a:pPr algn="ctr">
              <a:buNone/>
            </a:pPr>
            <a:r>
              <a:rPr lang="cs-CZ" dirty="0" smtClean="0"/>
              <a:t>Předpřipravit všechny možné kombinace údajů podle různých dimenzí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Uživatel může provádět agregace, pohledy, řezy kostkou…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Obsah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BI?</a:t>
            </a:r>
          </a:p>
          <a:p>
            <a:r>
              <a:rPr lang="cs-CZ" dirty="0" smtClean="0"/>
              <a:t>Co je to OLTP systém?</a:t>
            </a:r>
          </a:p>
          <a:p>
            <a:r>
              <a:rPr lang="cs-CZ" dirty="0" smtClean="0"/>
              <a:t>Co je to datový sklad a datová pumpa?</a:t>
            </a:r>
          </a:p>
          <a:p>
            <a:r>
              <a:rPr lang="cs-CZ" dirty="0" smtClean="0"/>
              <a:t>Prezentační vrstva – reporting</a:t>
            </a:r>
          </a:p>
          <a:p>
            <a:r>
              <a:rPr lang="cs-CZ" dirty="0" smtClean="0"/>
              <a:t>OLAP</a:t>
            </a:r>
          </a:p>
          <a:p>
            <a:r>
              <a:rPr lang="cs-CZ" dirty="0" smtClean="0"/>
              <a:t>Jaký je rozdíl mezi OLAP a Data </a:t>
            </a:r>
            <a:r>
              <a:rPr lang="cs-CZ" dirty="0" err="1" smtClean="0"/>
              <a:t>Mining</a:t>
            </a:r>
            <a:r>
              <a:rPr lang="cs-CZ" dirty="0" smtClean="0"/>
              <a:t>?</a:t>
            </a:r>
          </a:p>
          <a:p>
            <a:r>
              <a:rPr lang="cs-CZ" dirty="0" smtClean="0"/>
              <a:t>Metody DM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OLAP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zdrojů dat (Data </a:t>
            </a:r>
            <a:r>
              <a:rPr lang="cs-CZ" dirty="0" err="1" smtClean="0"/>
              <a:t>Source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Definování pohledů na data (Data </a:t>
            </a:r>
            <a:r>
              <a:rPr lang="cs-CZ" dirty="0" err="1" smtClean="0"/>
              <a:t>View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dimenzí (</a:t>
            </a:r>
            <a:r>
              <a:rPr lang="cs-CZ" dirty="0" err="1" smtClean="0"/>
              <a:t>Dimension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Návrh kostky (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Wizard</a:t>
            </a:r>
            <a:r>
              <a:rPr lang="cs-CZ" dirty="0" smtClean="0"/>
              <a:t>, </a:t>
            </a:r>
            <a:r>
              <a:rPr lang="cs-CZ" dirty="0" err="1" smtClean="0"/>
              <a:t>Cube</a:t>
            </a:r>
            <a:r>
              <a:rPr lang="cs-CZ" dirty="0" smtClean="0"/>
              <a:t> </a:t>
            </a:r>
            <a:r>
              <a:rPr lang="cs-CZ" dirty="0" err="1" smtClean="0"/>
              <a:t>Builder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Uložení dat v OLAP systémech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ROLAP</a:t>
            </a:r>
            <a:r>
              <a:rPr lang="cs-CZ" smtClean="0"/>
              <a:t> – relační OLAP, pracuje nad relační db a agregace ukládá do pomocných tabulek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MOLAP</a:t>
            </a:r>
            <a:r>
              <a:rPr lang="cs-CZ" smtClean="0"/>
              <a:t> – multidimenzionální databázová analýza, pracuje nad datovým skladem</a:t>
            </a:r>
          </a:p>
          <a:p>
            <a:pPr eaLnBrk="1" hangingPunct="1"/>
            <a:r>
              <a:rPr lang="cs-CZ" smtClean="0">
                <a:solidFill>
                  <a:srgbClr val="0070C0"/>
                </a:solidFill>
              </a:rPr>
              <a:t>HOLAP</a:t>
            </a:r>
            <a:r>
              <a:rPr lang="cs-CZ" smtClean="0"/>
              <a:t> – hybridní (slučuje obě předchozí – pracuje nad relační databází, ale agregace ukládá do datového skladu)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prostředků BI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5" descr="Data Warehouse Architectur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54410"/>
            <a:ext cx="6036518" cy="4222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Prezentační vrstva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</a:p>
          <a:p>
            <a:r>
              <a:rPr lang="cs-CZ" dirty="0" err="1" smtClean="0"/>
              <a:t>Dashboard</a:t>
            </a:r>
            <a:r>
              <a:rPr lang="cs-CZ" dirty="0" smtClean="0"/>
              <a:t> – </a:t>
            </a:r>
            <a:r>
              <a:rPr lang="cs-CZ" dirty="0" err="1" smtClean="0"/>
              <a:t>viewing</a:t>
            </a:r>
            <a:r>
              <a:rPr lang="cs-CZ" dirty="0" smtClean="0"/>
              <a:t> data in </a:t>
            </a:r>
            <a:r>
              <a:rPr lang="cs-CZ" dirty="0" err="1" smtClean="0"/>
              <a:t>interactive</a:t>
            </a:r>
            <a:r>
              <a:rPr lang="cs-CZ" dirty="0" smtClean="0"/>
              <a:t> GUI</a:t>
            </a:r>
          </a:p>
          <a:p>
            <a:r>
              <a:rPr lang="cs-CZ" dirty="0" err="1" smtClean="0"/>
              <a:t>Scorecards</a:t>
            </a:r>
            <a:r>
              <a:rPr lang="cs-CZ" dirty="0" smtClean="0"/>
              <a:t> –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progress</a:t>
            </a:r>
            <a:endParaRPr lang="cs-CZ" dirty="0" smtClean="0"/>
          </a:p>
          <a:p>
            <a:r>
              <a:rPr lang="cs-CZ" dirty="0" smtClean="0"/>
              <a:t>Excel – např. </a:t>
            </a:r>
            <a:r>
              <a:rPr lang="cs-CZ" dirty="0" err="1" smtClean="0"/>
              <a:t>kontigenční</a:t>
            </a:r>
            <a:r>
              <a:rPr lang="cs-CZ" dirty="0" smtClean="0"/>
              <a:t> tabulka</a:t>
            </a:r>
          </a:p>
          <a:p>
            <a:r>
              <a:rPr lang="cs-CZ" dirty="0" smtClean="0"/>
              <a:t>SharePoint (Microsoft), </a:t>
            </a:r>
            <a:r>
              <a:rPr lang="cs-CZ" dirty="0" err="1" smtClean="0"/>
              <a:t>Alfresco</a:t>
            </a:r>
            <a:r>
              <a:rPr lang="cs-CZ" dirty="0" smtClean="0"/>
              <a:t>, Google </a:t>
            </a:r>
            <a:r>
              <a:rPr lang="cs-CZ" dirty="0" err="1" smtClean="0"/>
              <a:t>Cloud</a:t>
            </a: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Dashboard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://download.oracle.com/docs/cd/B14099_19/core.1012/b13994/img/dashboar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408752" cy="504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prezentační vrstvy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Jednoduchost prezentace</a:t>
            </a:r>
          </a:p>
          <a:p>
            <a:r>
              <a:rPr lang="cs-CZ" dirty="0" smtClean="0"/>
              <a:t>Estetický vzhled</a:t>
            </a:r>
          </a:p>
          <a:p>
            <a:r>
              <a:rPr lang="cs-CZ" dirty="0" err="1" smtClean="0"/>
              <a:t>Interaktivita</a:t>
            </a:r>
            <a:endParaRPr lang="cs-CZ" dirty="0" smtClean="0"/>
          </a:p>
          <a:p>
            <a:r>
              <a:rPr lang="cs-CZ" dirty="0" smtClean="0"/>
              <a:t>Parametrizace</a:t>
            </a:r>
          </a:p>
          <a:p>
            <a:r>
              <a:rPr lang="cs-CZ" dirty="0" smtClean="0"/>
              <a:t>Nástroje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/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/>
              <a:t>Proces výběru, prohledávání, analýzy a modelování velkého objemu dat.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endParaRPr lang="cs-CZ" sz="3600" dirty="0" smtClean="0">
              <a:solidFill>
                <a:srgbClr val="C00000"/>
              </a:solidFill>
            </a:endParaRP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cs-CZ" sz="3600" dirty="0" smtClean="0">
                <a:solidFill>
                  <a:srgbClr val="C00000"/>
                </a:solidFill>
              </a:rPr>
              <a:t>Cílem je postižení neznámých vztahů v datech nebo predikce, nalezení trendu.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4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encyklopedie.ckrumlov.cz/img/194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6311"/>
            <a:ext cx="283600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rgbClr val="0070C0"/>
                </a:solidFill>
              </a:rPr>
              <a:t>Deskriptivní model </a:t>
            </a:r>
            <a:r>
              <a:rPr lang="cs-CZ" sz="2800" dirty="0" smtClean="0"/>
              <a:t>– popisuje nalezené vzory a vztahy v datech, které mohou ovlivnit rozhodování   (Př. Analýza prodeje zboží v supermarketu na jejímž základě je pak umístěno zboží v regálech).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b="1" dirty="0" smtClean="0">
                <a:solidFill>
                  <a:srgbClr val="0070C0"/>
                </a:solidFill>
              </a:rPr>
              <a:t>Prediktivní model </a:t>
            </a:r>
            <a:r>
              <a:rPr lang="cs-CZ" sz="2800" dirty="0" smtClean="0"/>
              <a:t>– umožňuje předvídat budoucí hodnoty atributů na základě nalezených  vzorů v datech (Př. Analýza zákazníků, u kterých je vysoká pravděpodobnost, že budou reagovat na písemnou reklamní nabídku…)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při dolování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dirty="0" err="1"/>
              <a:t>U</a:t>
            </a:r>
            <a:r>
              <a:rPr lang="cs-CZ" dirty="0" err="1" smtClean="0"/>
              <a:t>nderstanding</a:t>
            </a:r>
            <a:r>
              <a:rPr lang="cs-CZ" dirty="0" smtClean="0"/>
              <a:t> – porozumění úloze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Data </a:t>
            </a:r>
            <a:r>
              <a:rPr lang="cs-CZ" smtClean="0"/>
              <a:t>Preparation</a:t>
            </a:r>
            <a:r>
              <a:rPr lang="cs-CZ" dirty="0" smtClean="0"/>
              <a:t> - příprava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Modelling - dolování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Evaluation</a:t>
            </a:r>
            <a:r>
              <a:rPr lang="cs-CZ" dirty="0" smtClean="0"/>
              <a:t> - vyhodnocení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Deployment</a:t>
            </a:r>
            <a:r>
              <a:rPr lang="cs-CZ" dirty="0" smtClean="0"/>
              <a:t> - nasazení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2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Kategorie úloh Data Mining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Klasifikace</a:t>
            </a:r>
            <a:r>
              <a:rPr lang="cs-CZ" sz="2400" dirty="0" smtClean="0"/>
              <a:t> – bude produkt úspěšný?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Regrese</a:t>
            </a:r>
            <a:r>
              <a:rPr lang="cs-CZ" sz="2400" dirty="0" smtClean="0"/>
              <a:t> – závislost mezi dvěma proměnnýma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Shlukování</a:t>
            </a:r>
            <a:r>
              <a:rPr lang="cs-CZ" sz="2400" dirty="0" smtClean="0"/>
              <a:t> – rozdělení do množin dle společných znaků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Sumarizace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Predikce podle časových řad </a:t>
            </a:r>
            <a:r>
              <a:rPr lang="cs-CZ" sz="2400" dirty="0" smtClean="0"/>
              <a:t>(autoregresní modely, např. ARIMA)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Modelování závislostí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Asociace</a:t>
            </a:r>
            <a:r>
              <a:rPr lang="cs-CZ" sz="2400" dirty="0" smtClean="0"/>
              <a:t> – např. analýza nákupního koše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Analýza sekvencí </a:t>
            </a:r>
            <a:r>
              <a:rPr lang="cs-CZ" sz="2400" dirty="0" smtClean="0"/>
              <a:t>– např. procházení webu návštěvníkem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Analýza odchylek</a:t>
            </a:r>
            <a:r>
              <a:rPr lang="cs-CZ" sz="2400" dirty="0" smtClean="0"/>
              <a:t> – bankovní podvody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1989 –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Dresner</a:t>
            </a:r>
            <a:r>
              <a:rPr lang="cs-CZ" dirty="0" smtClean="0"/>
              <a:t>, </a:t>
            </a:r>
            <a:r>
              <a:rPr lang="cs-CZ" dirty="0" err="1" smtClean="0"/>
              <a:t>Gartner</a:t>
            </a:r>
            <a:endParaRPr lang="cs-CZ" dirty="0" smtClean="0"/>
          </a:p>
          <a:p>
            <a:r>
              <a:rPr lang="cs-CZ" dirty="0" smtClean="0"/>
              <a:t>Koncepty a metodiky, které zlepšují rozhodovací proces</a:t>
            </a:r>
          </a:p>
          <a:p>
            <a:r>
              <a:rPr lang="cs-CZ" dirty="0" smtClean="0"/>
              <a:t>Integrace podnikových informací a jejich následná analýza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DM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regresní metody </a:t>
            </a:r>
            <a:r>
              <a:rPr lang="cs-CZ" sz="2400" dirty="0" smtClean="0"/>
              <a:t>(lineární regresní analýza, nelineární regresní analýza, neuronové sítě)</a:t>
            </a:r>
          </a:p>
          <a:p>
            <a:r>
              <a:rPr lang="cs-CZ" sz="2400" b="1" dirty="0" smtClean="0"/>
              <a:t>klasifikace</a:t>
            </a:r>
            <a:r>
              <a:rPr lang="cs-CZ" sz="2400" dirty="0" smtClean="0"/>
              <a:t> (diskriminační analýza, logistická regresní analýza, rozhodovací stromy, neuronové sítě),</a:t>
            </a:r>
          </a:p>
          <a:p>
            <a:r>
              <a:rPr lang="cs-CZ" sz="2400" b="1" dirty="0" smtClean="0"/>
              <a:t>segmentace – shlukování </a:t>
            </a:r>
            <a:r>
              <a:rPr lang="cs-CZ" sz="2400" dirty="0" smtClean="0"/>
              <a:t>(shluková analýza, genetické algoritmy, neuronové shlukování – </a:t>
            </a:r>
            <a:r>
              <a:rPr lang="cs-CZ" sz="2400" dirty="0" err="1" smtClean="0"/>
              <a:t>Kohonenovy</a:t>
            </a:r>
            <a:r>
              <a:rPr lang="cs-CZ" sz="2400" dirty="0" smtClean="0"/>
              <a:t> mapy)</a:t>
            </a:r>
          </a:p>
          <a:p>
            <a:r>
              <a:rPr lang="cs-CZ" sz="2400" b="1" dirty="0" smtClean="0"/>
              <a:t>analýza vztahů </a:t>
            </a:r>
            <a:r>
              <a:rPr lang="cs-CZ" sz="2400" dirty="0" smtClean="0"/>
              <a:t>(asociační algoritmus pro odvozování pravidel typu „ </a:t>
            </a:r>
            <a:r>
              <a:rPr lang="cs-CZ" sz="2400" dirty="0" err="1" smtClean="0"/>
              <a:t>if</a:t>
            </a:r>
            <a:r>
              <a:rPr lang="cs-CZ" sz="2400" dirty="0" smtClean="0"/>
              <a:t> X </a:t>
            </a:r>
            <a:r>
              <a:rPr lang="cs-CZ" sz="2400" dirty="0" err="1" smtClean="0"/>
              <a:t>then</a:t>
            </a:r>
            <a:r>
              <a:rPr lang="cs-CZ" sz="2400" dirty="0" smtClean="0"/>
              <a:t> Y“)</a:t>
            </a:r>
          </a:p>
          <a:p>
            <a:r>
              <a:rPr lang="cs-CZ" sz="2400" b="1" dirty="0" smtClean="0"/>
              <a:t>predikce v časových řadách </a:t>
            </a:r>
            <a:r>
              <a:rPr lang="cs-CZ" sz="2400" dirty="0" smtClean="0"/>
              <a:t>(</a:t>
            </a:r>
            <a:r>
              <a:rPr lang="cs-CZ" sz="2400" dirty="0" err="1" smtClean="0"/>
              <a:t>Boxova</a:t>
            </a:r>
            <a:r>
              <a:rPr lang="cs-CZ" sz="2400" dirty="0" smtClean="0"/>
              <a:t>-</a:t>
            </a:r>
            <a:r>
              <a:rPr lang="cs-CZ" sz="2400" dirty="0" err="1" smtClean="0"/>
              <a:t>Jenkinsonova</a:t>
            </a:r>
            <a:r>
              <a:rPr lang="cs-CZ" sz="2400" dirty="0" smtClean="0"/>
              <a:t> metoda, neuronové sítě, </a:t>
            </a:r>
            <a:r>
              <a:rPr lang="cs-CZ" sz="2400" dirty="0" err="1" smtClean="0"/>
              <a:t>autoregresní</a:t>
            </a:r>
            <a:r>
              <a:rPr lang="cs-CZ" sz="2400" dirty="0" smtClean="0"/>
              <a:t> modely, ARIMA)</a:t>
            </a:r>
          </a:p>
          <a:p>
            <a:r>
              <a:rPr lang="cs-CZ" sz="2400" b="1" dirty="0" smtClean="0"/>
              <a:t>detekce odchylek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DM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800" dirty="0" smtClean="0"/>
              <a:t>Segmentace zákazníků</a:t>
            </a:r>
          </a:p>
          <a:p>
            <a:r>
              <a:rPr lang="cs-CZ" sz="2800" dirty="0" smtClean="0"/>
              <a:t>Analýza nákupního košíku</a:t>
            </a:r>
          </a:p>
          <a:p>
            <a:r>
              <a:rPr lang="cs-CZ" sz="2800" dirty="0" smtClean="0"/>
              <a:t>Shluková analýza (</a:t>
            </a:r>
            <a:r>
              <a:rPr lang="cs-CZ" sz="2800" dirty="0" err="1" smtClean="0"/>
              <a:t>Paretovo</a:t>
            </a:r>
            <a:r>
              <a:rPr lang="cs-CZ" sz="2800" dirty="0" smtClean="0"/>
              <a:t> pravidlo: 20% zákazníků tvoří 80 % zisku)</a:t>
            </a:r>
          </a:p>
          <a:p>
            <a:r>
              <a:rPr lang="cs-CZ" sz="2800" dirty="0" smtClean="0"/>
              <a:t>Analýza hodnoty zákazníků</a:t>
            </a:r>
          </a:p>
          <a:p>
            <a:r>
              <a:rPr lang="cs-CZ" sz="2800" dirty="0" smtClean="0"/>
              <a:t>Risk management – pravděpodobnost výskytu události</a:t>
            </a:r>
          </a:p>
          <a:p>
            <a:r>
              <a:rPr lang="cs-CZ" sz="2800" dirty="0" smtClean="0"/>
              <a:t>Předpověď odchodu ke konkurenci</a:t>
            </a:r>
          </a:p>
          <a:p>
            <a:r>
              <a:rPr lang="cs-CZ" sz="2800" dirty="0" err="1" smtClean="0"/>
              <a:t>Forecasting</a:t>
            </a:r>
            <a:r>
              <a:rPr lang="cs-CZ" sz="2800" dirty="0" smtClean="0"/>
              <a:t>, </a:t>
            </a:r>
            <a:r>
              <a:rPr lang="cs-CZ" sz="2800" dirty="0" err="1" smtClean="0"/>
              <a:t>customer</a:t>
            </a:r>
            <a:r>
              <a:rPr lang="cs-CZ" sz="2800" dirty="0" smtClean="0"/>
              <a:t> </a:t>
            </a:r>
            <a:r>
              <a:rPr lang="cs-CZ" sz="2800" dirty="0" err="1" smtClean="0"/>
              <a:t>behavior</a:t>
            </a:r>
            <a:endParaRPr lang="cs-CZ" sz="2800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917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 – </a:t>
            </a:r>
            <a:r>
              <a:rPr lang="cs-CZ" sz="1800" dirty="0" smtClean="0"/>
              <a:t>integrace, analýza a reporting informací pro podporu rozhodování a řízení na manažerské úrovni</a:t>
            </a:r>
          </a:p>
          <a:p>
            <a:r>
              <a:rPr lang="cs-CZ" dirty="0" smtClean="0"/>
              <a:t>OLTP x OLAP systémy</a:t>
            </a:r>
          </a:p>
          <a:p>
            <a:r>
              <a:rPr lang="cs-CZ" dirty="0" smtClean="0"/>
              <a:t>SW BI – datový sklad, OLAP, DM</a:t>
            </a:r>
          </a:p>
          <a:p>
            <a:r>
              <a:rPr lang="cs-CZ" dirty="0" smtClean="0"/>
              <a:t>ETL – datová pumpa</a:t>
            </a:r>
          </a:p>
          <a:p>
            <a:r>
              <a:rPr lang="cs-CZ" dirty="0" smtClean="0"/>
              <a:t>DS – schéma hvězda/vločka; fakta a dimenze</a:t>
            </a:r>
          </a:p>
          <a:p>
            <a:r>
              <a:rPr lang="cs-CZ" dirty="0" smtClean="0"/>
              <a:t>OLAP kostka</a:t>
            </a:r>
          </a:p>
          <a:p>
            <a:r>
              <a:rPr lang="cs-CZ" dirty="0" smtClean="0"/>
              <a:t>Dolování dat – prediktivní, deskriptivní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Co je Business Inteligence?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/>
              <a:t>Business Inteligence souvisí s manažerskými </a:t>
            </a:r>
            <a:r>
              <a:rPr lang="cs-CZ" sz="2800" dirty="0" smtClean="0">
                <a:solidFill>
                  <a:srgbClr val="0070C0"/>
                </a:solidFill>
              </a:rPr>
              <a:t>systémy pro podporu rozhodování.</a:t>
            </a:r>
          </a:p>
          <a:p>
            <a:pPr eaLnBrk="1" hangingPunct="1">
              <a:buFontTx/>
              <a:buNone/>
            </a:pPr>
            <a:endParaRPr lang="cs-CZ" sz="2800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r>
              <a:rPr lang="cs-CZ" sz="2400" dirty="0" smtClean="0"/>
              <a:t>BI - dovednosti, znalosti, technologie, aplikace, kvalita, rizika, bezpečnostní otázky a postupy používané v podnikání pro získání lepšího pochopení chování na trhu a obchodních souvislostech.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BI aplikace zpracovávají data prodeje, výroby, financí a dalších zdrojů dat pro obchodní účely, především řízení výkonnosti podniku.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Business intelligence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eaLnBrk="1" hangingPunct="1"/>
            <a:r>
              <a:rPr lang="cs-CZ" dirty="0" smtClean="0"/>
              <a:t>OLAP analýza</a:t>
            </a:r>
          </a:p>
          <a:p>
            <a:pPr eaLnBrk="1" hangingPunct="1"/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 Warehouse (datový sklad)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0070C0"/>
                </a:solidFill>
              </a:rPr>
              <a:t>Operativní data z provozních systémů se transformují do datového skladu, kde se ukládají způsobem, který vyhovuje dalšímu analytickému zpracování.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Datový sklad je fyzicky i logicky oddělen od provozních databází.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Integruje data z různých zdrojů do jednoho systému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Obsahuje historická data; speciální formát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Různá úroveň sumarizace dat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Načítají se periodicky z provozních systémů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Uživatelé pouze čtou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OLTP databáze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Podnikový informační systém ukládá data do </a:t>
            </a:r>
            <a:r>
              <a:rPr lang="cs-CZ" dirty="0" smtClean="0">
                <a:solidFill>
                  <a:srgbClr val="C00000"/>
                </a:solidFill>
              </a:rPr>
              <a:t>provozních databázových systémů </a:t>
            </a:r>
            <a:r>
              <a:rPr lang="cs-CZ" dirty="0" smtClean="0"/>
              <a:t>(označovaných jako OLTP).</a:t>
            </a:r>
          </a:p>
          <a:p>
            <a:pPr>
              <a:buFontTx/>
              <a:buNone/>
            </a:pPr>
            <a:endParaRPr lang="cs-CZ" dirty="0" smtClean="0"/>
          </a:p>
          <a:p>
            <a:pPr>
              <a:buFontTx/>
              <a:buNone/>
            </a:pPr>
            <a:r>
              <a:rPr lang="cs-CZ" dirty="0" smtClean="0"/>
              <a:t>Cílem u OLTP databází je optimální uložení dat - minimální redundance, konzistence a integrita dat…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Data warehouse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  <p:sp>
        <p:nvSpPr>
          <p:cNvPr id="4" name="Vývojový diagram: magnetický disk 3"/>
          <p:cNvSpPr/>
          <p:nvPr/>
        </p:nvSpPr>
        <p:spPr>
          <a:xfrm>
            <a:off x="857250" y="2286000"/>
            <a:ext cx="1643063" cy="20002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5" name="Vývojový diagram: magnetický disk 4"/>
          <p:cNvSpPr/>
          <p:nvPr/>
        </p:nvSpPr>
        <p:spPr>
          <a:xfrm>
            <a:off x="1857375" y="3929063"/>
            <a:ext cx="1643063" cy="185737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Provozní</a:t>
            </a:r>
          </a:p>
          <a:p>
            <a:pPr algn="ctr">
              <a:defRPr/>
            </a:pPr>
            <a:r>
              <a:rPr lang="cs-CZ" dirty="0"/>
              <a:t>databáze</a:t>
            </a:r>
          </a:p>
        </p:txBody>
      </p:sp>
      <p:sp>
        <p:nvSpPr>
          <p:cNvPr id="6" name="Vývojový diagram: magnetický disk 5"/>
          <p:cNvSpPr/>
          <p:nvPr/>
        </p:nvSpPr>
        <p:spPr>
          <a:xfrm>
            <a:off x="5643563" y="2786063"/>
            <a:ext cx="2214562" cy="192881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Datový sklad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2571750" y="3214688"/>
            <a:ext cx="3071813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5" idx="4"/>
          </p:cNvCxnSpPr>
          <p:nvPr/>
        </p:nvCxnSpPr>
        <p:spPr>
          <a:xfrm flipV="1">
            <a:off x="3500438" y="4143375"/>
            <a:ext cx="2143125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ovéPole 10"/>
          <p:cNvSpPr txBox="1">
            <a:spLocks noChangeArrowheads="1"/>
          </p:cNvSpPr>
          <p:nvPr/>
        </p:nvSpPr>
        <p:spPr bwMode="auto">
          <a:xfrm>
            <a:off x="3429000" y="2571750"/>
            <a:ext cx="1646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ETL nástroj – </a:t>
            </a:r>
          </a:p>
          <a:p>
            <a:r>
              <a:rPr lang="cs-CZ"/>
              <a:t>datová pumpa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ETL – datová pumpa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E</a:t>
            </a:r>
            <a:r>
              <a:rPr lang="cs-CZ" dirty="0" err="1" smtClean="0">
                <a:solidFill>
                  <a:srgbClr val="7030A0"/>
                </a:solidFill>
              </a:rPr>
              <a:t>xtraction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T</a:t>
            </a:r>
            <a:r>
              <a:rPr lang="cs-CZ" dirty="0" err="1" smtClean="0">
                <a:solidFill>
                  <a:srgbClr val="7030A0"/>
                </a:solidFill>
              </a:rPr>
              <a:t>ransformation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L</a:t>
            </a:r>
            <a:r>
              <a:rPr lang="cs-CZ" dirty="0" err="1" smtClean="0">
                <a:solidFill>
                  <a:srgbClr val="7030A0"/>
                </a:solidFill>
              </a:rPr>
              <a:t>oading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MS SQL Server –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– DTS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err="1" smtClean="0">
                <a:solidFill>
                  <a:srgbClr val="0070C0"/>
                </a:solidFill>
              </a:rPr>
              <a:t>Package</a:t>
            </a:r>
            <a:r>
              <a:rPr lang="cs-CZ" b="1" dirty="0" smtClean="0">
                <a:solidFill>
                  <a:srgbClr val="0070C0"/>
                </a:solidFill>
              </a:rPr>
              <a:t>, automatizovaně, periodicky</a:t>
            </a:r>
            <a:endParaRPr lang="cs-CZ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321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952</Words>
  <Application>Microsoft Office PowerPoint</Application>
  <PresentationFormat>Předvádění na obrazovce (4:3)</PresentationFormat>
  <Paragraphs>165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Výchozí návrh</vt:lpstr>
      <vt:lpstr>Informační systémy Business Inteligence</vt:lpstr>
      <vt:lpstr>Obsah</vt:lpstr>
      <vt:lpstr>Business Intelligence</vt:lpstr>
      <vt:lpstr>Co je Business Inteligence?</vt:lpstr>
      <vt:lpstr>Nástroje Business intelligence</vt:lpstr>
      <vt:lpstr>Data Warehouse (datový sklad)</vt:lpstr>
      <vt:lpstr>OLTP databáze</vt:lpstr>
      <vt:lpstr>Data warehouse</vt:lpstr>
      <vt:lpstr>ETL – datová pumpa</vt:lpstr>
      <vt:lpstr>Uložení dimenzí datového skladu</vt:lpstr>
      <vt:lpstr>Schémata datového skladu</vt:lpstr>
      <vt:lpstr>Schéma „hvězda“</vt:lpstr>
      <vt:lpstr>Schéma „vločka“</vt:lpstr>
      <vt:lpstr>Datový sklad</vt:lpstr>
      <vt:lpstr>OLAP analýza</vt:lpstr>
      <vt:lpstr>Prezentace aplikace PowerPoint</vt:lpstr>
      <vt:lpstr>Příklad datové kostky</vt:lpstr>
      <vt:lpstr>Datová kostka - příklad</vt:lpstr>
      <vt:lpstr>Prezentace aplikace PowerPoint</vt:lpstr>
      <vt:lpstr>OLAP - postup</vt:lpstr>
      <vt:lpstr>Uložení dat v OLAP systémech</vt:lpstr>
      <vt:lpstr>Struktura prostředků BI</vt:lpstr>
      <vt:lpstr>Prezentační vrstva</vt:lpstr>
      <vt:lpstr>Dashboard</vt:lpstr>
      <vt:lpstr>Zásady prezentační vrstvy</vt:lpstr>
      <vt:lpstr>Data Mining</vt:lpstr>
      <vt:lpstr>Data Mining</vt:lpstr>
      <vt:lpstr>Fáze při dolování dat</vt:lpstr>
      <vt:lpstr>Kategorie úloh Data Mining</vt:lpstr>
      <vt:lpstr>Metody DM</vt:lpstr>
      <vt:lpstr>Užití DM</vt:lpstr>
      <vt:lpstr>Shrnutí</vt:lpstr>
    </vt:vector>
  </TitlesOfParts>
  <Company>Kovo, Informační systémy a. 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  ZNALOSTI UKRYTÉ V DATABÁZÍCH</dc:title>
  <dc:creator>Danel</dc:creator>
  <cp:lastModifiedBy>Danel4</cp:lastModifiedBy>
  <cp:revision>67</cp:revision>
  <dcterms:created xsi:type="dcterms:W3CDTF">2009-04-08T21:47:34Z</dcterms:created>
  <dcterms:modified xsi:type="dcterms:W3CDTF">2017-05-17T20:22:05Z</dcterms:modified>
</cp:coreProperties>
</file>